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8" r:id="rId5"/>
    <p:sldId id="260" r:id="rId6"/>
    <p:sldId id="271" r:id="rId7"/>
    <p:sldId id="261" r:id="rId8"/>
    <p:sldId id="272" r:id="rId9"/>
    <p:sldId id="277" r:id="rId10"/>
    <p:sldId id="273" r:id="rId11"/>
    <p:sldId id="278" r:id="rId12"/>
    <p:sldId id="262" r:id="rId13"/>
    <p:sldId id="275" r:id="rId14"/>
    <p:sldId id="26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1C1"/>
    <a:srgbClr val="43817D"/>
    <a:srgbClr val="3C7472"/>
    <a:srgbClr val="5EACAB"/>
    <a:srgbClr val="D9D9D9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" y="92"/>
      </p:cViewPr>
      <p:guideLst>
        <p:guide orient="horz" pos="2152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undraw_inspiration_re_ivlv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7" name="矩形 6"/>
          <p:cNvSpPr/>
          <p:nvPr userDrawn="1"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223962" y="1271588"/>
            <a:ext cx="7517081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4000" dirty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23962" y="2108496"/>
            <a:ext cx="10136295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5" descr="undraw_design_data_re_0s2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2" name="矩形 11"/>
          <p:cNvSpPr/>
          <p:nvPr userDrawn="1"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剪去对角的矩形 16"/>
          <p:cNvSpPr/>
          <p:nvPr userDrawn="1"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tape-145367"/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16" name="剪去对角的矩形 30"/>
          <p:cNvSpPr/>
          <p:nvPr userDrawn="1"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剪去对角的矩形 33"/>
          <p:cNvSpPr/>
          <p:nvPr userDrawn="1"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剪去对角的矩形 36"/>
          <p:cNvSpPr/>
          <p:nvPr userDrawn="1"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38"/>
          <p:cNvSpPr>
            <a:spLocks noGrp="1"/>
          </p:cNvSpPr>
          <p:nvPr>
            <p:ph type="body" sz="quarter" idx="10"/>
          </p:nvPr>
        </p:nvSpPr>
        <p:spPr>
          <a:xfrm>
            <a:off x="1888241" y="840073"/>
            <a:ext cx="8395012" cy="914400"/>
          </a:xfrm>
        </p:spPr>
        <p:txBody>
          <a:bodyPr/>
          <a:lstStyle>
            <a:lvl1pPr>
              <a:defRPr lang="zh-CN" altLang="en-US" sz="4800" kern="1200" smtClean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1530975" y="2041783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38"/>
          <p:cNvSpPr>
            <a:spLocks noGrp="1"/>
          </p:cNvSpPr>
          <p:nvPr>
            <p:ph type="body" sz="quarter" idx="12"/>
          </p:nvPr>
        </p:nvSpPr>
        <p:spPr>
          <a:xfrm>
            <a:off x="1548464" y="2943690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38"/>
          <p:cNvSpPr>
            <a:spLocks noGrp="1"/>
          </p:cNvSpPr>
          <p:nvPr>
            <p:ph type="body" sz="quarter" idx="13"/>
          </p:nvPr>
        </p:nvSpPr>
        <p:spPr>
          <a:xfrm>
            <a:off x="1550962" y="378563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38"/>
          <p:cNvSpPr>
            <a:spLocks noGrp="1"/>
          </p:cNvSpPr>
          <p:nvPr>
            <p:ph type="body" sz="quarter" idx="14"/>
          </p:nvPr>
        </p:nvSpPr>
        <p:spPr>
          <a:xfrm>
            <a:off x="1538471" y="482245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tape-14536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1" name="图片 5" descr="undraw_ideas_re_7twj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4" name="文本占位符 38"/>
          <p:cNvSpPr>
            <a:spLocks noGrp="1"/>
          </p:cNvSpPr>
          <p:nvPr>
            <p:ph type="body" sz="quarter" idx="12"/>
          </p:nvPr>
        </p:nvSpPr>
        <p:spPr>
          <a:xfrm>
            <a:off x="1833277" y="830077"/>
            <a:ext cx="8395012" cy="914400"/>
          </a:xfrm>
        </p:spPr>
        <p:txBody>
          <a:bodyPr/>
          <a:lstStyle>
            <a:lvl1pPr>
              <a:defRPr lang="zh-CN" altLang="en-US" sz="48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38"/>
          <p:cNvSpPr>
            <a:spLocks noGrp="1"/>
          </p:cNvSpPr>
          <p:nvPr>
            <p:ph type="body" sz="quarter" idx="13"/>
          </p:nvPr>
        </p:nvSpPr>
        <p:spPr>
          <a:xfrm>
            <a:off x="6253554" y="2848626"/>
            <a:ext cx="12181930" cy="914400"/>
          </a:xfrm>
        </p:spPr>
        <p:txBody>
          <a:bodyPr/>
          <a:lstStyle>
            <a:lvl1pPr>
              <a:defRPr lang="zh-CN" altLang="en-US" sz="60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38"/>
          <p:cNvSpPr>
            <a:spLocks noGrp="1"/>
          </p:cNvSpPr>
          <p:nvPr>
            <p:ph type="body" sz="quarter" idx="14"/>
          </p:nvPr>
        </p:nvSpPr>
        <p:spPr>
          <a:xfrm>
            <a:off x="2596450" y="5469836"/>
            <a:ext cx="8395012" cy="394148"/>
          </a:xfrm>
          <a:noFill/>
        </p:spPr>
        <p:txBody>
          <a:bodyPr wrap="square" rtlCol="0">
            <a:spAutoFit/>
          </a:bodyPr>
          <a:lstStyle>
            <a:lvl1pPr algn="r">
              <a:def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undraw_my_password_re_ydq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pic>
        <p:nvPicPr>
          <p:cNvPr id="9" name="图片 15" descr="undraw_portfolio_website_re_jsdd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矩形 9"/>
          <p:cNvSpPr/>
          <p:nvPr userDrawn="1"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tape-14536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  <p:sp>
        <p:nvSpPr>
          <p:cNvPr id="18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3734795" y="2697055"/>
            <a:ext cx="9423265" cy="1409996"/>
          </a:xfrm>
        </p:spPr>
        <p:txBody>
          <a:bodyPr/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n-lt"/>
                <a:ea typeface="+mn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193800" y="2085974"/>
            <a:ext cx="8939362" cy="19189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Exploring Lemma Interconnections in   		Historical Dictionaries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26185" y="1266190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论文分享</a:t>
            </a:r>
            <a:endParaRPr lang="en-US" altLang="zh-CN" sz="4000" dirty="0">
              <a:solidFill>
                <a:schemeClr val="accent4"/>
              </a:solidFill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5" name="图片 4" descr="undraw_inspiration_re_ivlv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193602E-3A69-4D83-33D1-651C94FDD8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50" b="-19204"/>
          <a:stretch/>
        </p:blipFill>
        <p:spPr>
          <a:xfrm>
            <a:off x="371424" y="611257"/>
            <a:ext cx="8354111" cy="4811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BA586F-FC50-88F9-EC47-3BEBF0D6C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03" t="-2725" b="-12"/>
          <a:stretch/>
        </p:blipFill>
        <p:spPr>
          <a:xfrm>
            <a:off x="436609" y="1050630"/>
            <a:ext cx="9480821" cy="3663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31DDF7-36FB-15E3-D3E4-6F68DD8FB19E}"/>
              </a:ext>
            </a:extLst>
          </p:cNvPr>
          <p:cNvSpPr txBox="1"/>
          <p:nvPr/>
        </p:nvSpPr>
        <p:spPr>
          <a:xfrm>
            <a:off x="1593011" y="4606560"/>
            <a:ext cx="2386641" cy="11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Li Fan     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2022.6.24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93503" y="181350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en-US" altLang="zh-CN" sz="3600" dirty="0">
                <a:solidFill>
                  <a:schemeClr val="accent3"/>
                </a:solidFill>
              </a:rPr>
              <a:t>Application</a:t>
            </a:r>
            <a:endParaRPr lang="zh-CN" altLang="en-US" dirty="0">
              <a:latin typeface="+mn-lt"/>
              <a:ea typeface="+mj-lt"/>
            </a:endParaRPr>
          </a:p>
        </p:txBody>
      </p:sp>
      <p:sp>
        <p:nvSpPr>
          <p:cNvPr id="4" name="矩形 3"/>
          <p:cNvSpPr/>
          <p:nvPr/>
        </p:nvSpPr>
        <p:spPr>
          <a:xfrm flipH="1">
            <a:off x="266758" y="49758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758" y="903650"/>
            <a:ext cx="11703569" cy="5649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—— </a:t>
            </a:r>
            <a:r>
              <a:rPr lang="en-US" altLang="zh-CN" dirty="0" err="1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Colour</a:t>
            </a: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 (an integral part of our lives  &amp; important in cultural knowledge) term usage</a:t>
            </a:r>
            <a:endParaRPr lang="zh-CN" altLang="en-US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2" name="图片 1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3805555" y="2630805"/>
            <a:ext cx="2127250" cy="1158875"/>
          </a:xfrm>
          <a:prstGeom prst="rect">
            <a:avLst/>
          </a:prstGeom>
        </p:spPr>
      </p:pic>
      <p:pic>
        <p:nvPicPr>
          <p:cNvPr id="16" name="图片 1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71600" y="2630805"/>
            <a:ext cx="2127250" cy="115887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8065193" y="4778279"/>
            <a:ext cx="2255520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Result</a:t>
            </a:r>
            <a:endParaRPr lang="zh-CN" altLang="en-US" sz="32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65193" y="1468643"/>
            <a:ext cx="2037080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Input</a:t>
            </a:r>
            <a:endParaRPr lang="zh-CN" altLang="en-US" sz="32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46873" y="5573590"/>
            <a:ext cx="3823453" cy="1003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>
                <a:sym typeface="+mn-ea"/>
              </a:rPr>
              <a:t>Notice how the geographical area for which NA is run is highlighted in the map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146874" y="2405268"/>
            <a:ext cx="3778368" cy="1003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>
                <a:sym typeface="+mn-ea"/>
              </a:rPr>
              <a:t>Look associations of red (rot) with other terms</a:t>
            </a:r>
            <a:endParaRPr lang="zh-CN" altLang="en-US" dirty="0"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CCE84C-4DCB-B8AF-4F45-72062227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58" y="1373773"/>
            <a:ext cx="7548556" cy="432353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6443A39-09D8-D6BE-E596-039BE099315E}"/>
              </a:ext>
            </a:extLst>
          </p:cNvPr>
          <p:cNvSpPr txBox="1"/>
          <p:nvPr/>
        </p:nvSpPr>
        <p:spPr>
          <a:xfrm>
            <a:off x="8065193" y="3078093"/>
            <a:ext cx="2255520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Solution</a:t>
            </a:r>
            <a:endParaRPr lang="zh-CN" altLang="en-US" sz="32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4EBE749-3D99-D5DD-AC07-A98CD6DB3FB3}"/>
              </a:ext>
            </a:extLst>
          </p:cNvPr>
          <p:cNvSpPr txBox="1"/>
          <p:nvPr/>
        </p:nvSpPr>
        <p:spPr>
          <a:xfrm>
            <a:off x="8146874" y="3873404"/>
            <a:ext cx="4619100" cy="1003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>
                <a:sym typeface="+mn-ea"/>
              </a:rPr>
              <a:t>1. Rot ——lexeme input box</a:t>
            </a:r>
          </a:p>
          <a:p>
            <a:r>
              <a:rPr lang="en-US" altLang="zh-CN" dirty="0">
                <a:sym typeface="+mn-ea"/>
              </a:rPr>
              <a:t>2. Spatial view presented</a:t>
            </a:r>
          </a:p>
          <a:p>
            <a:r>
              <a:rPr lang="en-US" altLang="zh-CN" dirty="0">
                <a:sym typeface="+mn-ea"/>
              </a:rPr>
              <a:t>3. selected a bordering area &amp; NA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F2CF6C-A5C5-F2BC-4EC9-CCDBB7C0DCBC}"/>
              </a:ext>
            </a:extLst>
          </p:cNvPr>
          <p:cNvSpPr txBox="1"/>
          <p:nvPr/>
        </p:nvSpPr>
        <p:spPr>
          <a:xfrm>
            <a:off x="254635" y="5814244"/>
            <a:ext cx="7892238" cy="17859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>
                <a:sym typeface="+mn-ea"/>
              </a:rPr>
              <a:t>Lexeme——a unit of lexical meaning roughly corresponds to a set of forms taken by a single root word 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run, runs, ran and running are forms of the same lexeme, which can be represented as run</a:t>
            </a:r>
            <a:r>
              <a:rPr lang="zh-CN" altLang="en-US" dirty="0">
                <a:sym typeface="+mn-ea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340596-A691-0967-BF02-C2942661620A}"/>
              </a:ext>
            </a:extLst>
          </p:cNvPr>
          <p:cNvSpPr/>
          <p:nvPr/>
        </p:nvSpPr>
        <p:spPr>
          <a:xfrm>
            <a:off x="1819275" y="2238375"/>
            <a:ext cx="270452" cy="12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3" grpId="0"/>
      <p:bldP spid="33" grpId="0"/>
      <p:bldP spid="34" grpId="0"/>
      <p:bldP spid="40" grpId="0"/>
      <p:bldP spid="41" grpId="0"/>
      <p:bldP spid="25" grpId="0"/>
      <p:bldP spid="26" grpId="0"/>
      <p:bldP spid="28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45185" y="0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en-US" altLang="zh-CN" sz="3600" dirty="0">
                <a:solidFill>
                  <a:schemeClr val="accent3"/>
                </a:solidFill>
              </a:rPr>
              <a:t>Application</a:t>
            </a:r>
            <a:endParaRPr lang="zh-CN" altLang="en-US" dirty="0">
              <a:latin typeface="+mn-lt"/>
              <a:ea typeface="+mj-lt"/>
            </a:endParaRPr>
          </a:p>
        </p:txBody>
      </p:sp>
      <p:sp>
        <p:nvSpPr>
          <p:cNvPr id="4" name="矩形 3"/>
          <p:cNvSpPr/>
          <p:nvPr/>
        </p:nvSpPr>
        <p:spPr>
          <a:xfrm flipH="1">
            <a:off x="218440" y="3162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1215" y="899160"/>
            <a:ext cx="9554443" cy="1003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—— Using fuzzy searches to find similar headword pronunciations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(One of the top combinations of red : the lemma “</a:t>
            </a:r>
            <a:r>
              <a:rPr lang="en-US" altLang="zh-CN" dirty="0" err="1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prinn</a:t>
            </a: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”)</a:t>
            </a:r>
            <a:endParaRPr lang="zh-CN" altLang="en-US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2" name="图片 1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3805555" y="2630805"/>
            <a:ext cx="2127250" cy="1158875"/>
          </a:xfrm>
          <a:prstGeom prst="rect">
            <a:avLst/>
          </a:prstGeom>
        </p:spPr>
      </p:pic>
      <p:pic>
        <p:nvPicPr>
          <p:cNvPr id="14" name="图片 13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6210300" y="2630805"/>
            <a:ext cx="2127250" cy="1158875"/>
          </a:xfrm>
          <a:prstGeom prst="rect">
            <a:avLst/>
          </a:prstGeom>
        </p:spPr>
      </p:pic>
      <p:pic>
        <p:nvPicPr>
          <p:cNvPr id="15" name="图片 14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6953249" y="1410244"/>
            <a:ext cx="2127250" cy="1158875"/>
          </a:xfrm>
          <a:prstGeom prst="rect">
            <a:avLst/>
          </a:prstGeom>
        </p:spPr>
      </p:pic>
      <p:pic>
        <p:nvPicPr>
          <p:cNvPr id="16" name="图片 1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71600" y="2630805"/>
            <a:ext cx="2127250" cy="115887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8819135" y="3981039"/>
            <a:ext cx="2037080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NA result</a:t>
            </a:r>
            <a:endParaRPr lang="zh-CN" altLang="en-US" sz="32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688648" y="4810925"/>
            <a:ext cx="3345872" cy="1003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>
                <a:sym typeface="+mn-ea"/>
              </a:rPr>
              <a:t>1. </a:t>
            </a:r>
            <a:r>
              <a:rPr lang="en-US" altLang="zh-CN" dirty="0" err="1">
                <a:sym typeface="+mn-ea"/>
              </a:rPr>
              <a:t>Prenn</a:t>
            </a:r>
            <a:r>
              <a:rPr lang="en-US" altLang="zh-CN" dirty="0">
                <a:sym typeface="+mn-ea"/>
              </a:rPr>
              <a:t> &amp; </a:t>
            </a:r>
            <a:r>
              <a:rPr lang="en-US" altLang="zh-CN" dirty="0" err="1">
                <a:sym typeface="+mn-ea"/>
              </a:rPr>
              <a:t>Prinn</a:t>
            </a:r>
            <a:r>
              <a:rPr lang="en-US" altLang="zh-CN" dirty="0">
                <a:sym typeface="+mn-ea"/>
              </a:rPr>
              <a:t> community </a:t>
            </a:r>
          </a:p>
          <a:p>
            <a:r>
              <a:rPr lang="en-US" altLang="zh-CN" dirty="0">
                <a:sym typeface="+mn-ea"/>
              </a:rPr>
              <a:t>2. </a:t>
            </a:r>
            <a:r>
              <a:rPr lang="en-US" altLang="zh-CN" dirty="0" err="1">
                <a:sym typeface="+mn-ea"/>
              </a:rPr>
              <a:t>Prenn</a:t>
            </a:r>
            <a:r>
              <a:rPr lang="en-US" altLang="zh-CN" dirty="0">
                <a:sym typeface="+mn-ea"/>
              </a:rPr>
              <a:t> &amp; </a:t>
            </a:r>
            <a:r>
              <a:rPr lang="en-US" altLang="zh-CN" dirty="0" err="1">
                <a:sym typeface="+mn-ea"/>
              </a:rPr>
              <a:t>Prinn</a:t>
            </a:r>
            <a:r>
              <a:rPr lang="en-US" altLang="zh-CN" dirty="0">
                <a:sym typeface="+mn-ea"/>
              </a:rPr>
              <a:t> community</a:t>
            </a:r>
          </a:p>
          <a:p>
            <a:r>
              <a:rPr lang="en-US" altLang="zh-CN" dirty="0">
                <a:sym typeface="+mn-ea"/>
              </a:rPr>
              <a:t>3. </a:t>
            </a:r>
            <a:r>
              <a:rPr lang="en-US" altLang="zh-CN" dirty="0" err="1">
                <a:sym typeface="+mn-ea"/>
              </a:rPr>
              <a:t>Prenn</a:t>
            </a:r>
            <a:r>
              <a:rPr lang="en-US" altLang="zh-CN" dirty="0">
                <a:sym typeface="+mn-ea"/>
              </a:rPr>
              <a:t> &amp; </a:t>
            </a:r>
            <a:r>
              <a:rPr lang="en-US" altLang="zh-CN" dirty="0" err="1">
                <a:sym typeface="+mn-ea"/>
              </a:rPr>
              <a:t>Trenn</a:t>
            </a:r>
            <a:r>
              <a:rPr lang="en-US" altLang="zh-CN" dirty="0">
                <a:sym typeface="+mn-ea"/>
              </a:rPr>
              <a:t> community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23366" y="1264812"/>
            <a:ext cx="2784947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Fuzzy Search</a:t>
            </a:r>
            <a:endParaRPr lang="zh-CN" altLang="en-US" sz="32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95310" y="2169687"/>
            <a:ext cx="3496690" cy="16699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>
                <a:sym typeface="+mn-ea"/>
              </a:rPr>
              <a:t>1. Returns results ——headwords containing this particle at the beginning of the compound word</a:t>
            </a:r>
          </a:p>
          <a:p>
            <a:r>
              <a:rPr lang="en-US" altLang="zh-CN" dirty="0">
                <a:sym typeface="+mn-ea"/>
              </a:rPr>
              <a:t>(vowels——high variability</a:t>
            </a:r>
            <a:r>
              <a:rPr lang="zh-CN" altLang="en-US" dirty="0">
                <a:sym typeface="+mn-ea"/>
              </a:rPr>
              <a:t>）</a:t>
            </a:r>
            <a:r>
              <a:rPr lang="en-US" altLang="zh-CN" dirty="0">
                <a:sym typeface="+mn-ea"/>
              </a:rPr>
              <a:t>”~”</a:t>
            </a:r>
          </a:p>
          <a:p>
            <a:r>
              <a:rPr lang="en-US" altLang="zh-CN" dirty="0">
                <a:sym typeface="+mn-ea"/>
              </a:rPr>
              <a:t>2. Varied in maximum 1 character</a:t>
            </a:r>
          </a:p>
          <a:p>
            <a:endParaRPr lang="zh-CN" altLang="en-US" dirty="0"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76ACF4-BB13-4968-C1AB-AA5005948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28" y="1744898"/>
            <a:ext cx="8166190" cy="41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3" grpId="0"/>
      <p:bldP spid="34" grpId="0"/>
      <p:bldP spid="41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3106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Discussion </a:t>
            </a:r>
          </a:p>
          <a:p>
            <a:pPr>
              <a:lnSpc>
                <a:spcPct val="150000"/>
              </a:lnSpc>
            </a:pP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&amp; Prediction</a:t>
            </a:r>
            <a:endParaRPr lang="en-US" altLang="zh-CN" sz="6000" dirty="0">
              <a:solidFill>
                <a:schemeClr val="accent4"/>
              </a:solidFill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5" name="图片 14" descr="undraw_diary_re_4jpc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7990" y="2437765"/>
            <a:ext cx="3636645" cy="339090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PART-4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en-US" altLang="zh-CN" dirty="0">
                <a:ea typeface="+mj-lt"/>
              </a:rPr>
              <a:t>Problems 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84580" y="1882140"/>
            <a:ext cx="3602355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Time inaccuracy</a:t>
            </a:r>
            <a:r>
              <a:rPr lang="zh-CN" altLang="en-US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 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084579" y="2939415"/>
            <a:ext cx="3602355" cy="657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Some of the sources in the study could not be dated accurately by automatic means, while others presented incomplete or missing information</a:t>
            </a:r>
          </a:p>
        </p:txBody>
      </p:sp>
      <p:pic>
        <p:nvPicPr>
          <p:cNvPr id="22" name="图片 21" descr="undraw_ideas_flow_re_bme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7445" y="2176780"/>
            <a:ext cx="2218690" cy="3142615"/>
          </a:xfrm>
          <a:prstGeom prst="rect">
            <a:avLst/>
          </a:prstGeom>
          <a:effectLst>
            <a:outerShdw blurRad="101600" dist="381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37" name="剪去对角的矩形 36"/>
          <p:cNvSpPr/>
          <p:nvPr/>
        </p:nvSpPr>
        <p:spPr>
          <a:xfrm>
            <a:off x="1150620" y="2740660"/>
            <a:ext cx="2270125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673225" y="2778760"/>
            <a:ext cx="2413635" cy="82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46480" y="3774440"/>
            <a:ext cx="4064000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Indirect connection</a:t>
            </a:r>
            <a:r>
              <a:rPr lang="zh-CN" altLang="en-US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46480" y="4831715"/>
            <a:ext cx="3690620" cy="11404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sz="1100" dirty="0">
                <a:sym typeface="+mn-ea"/>
              </a:rPr>
              <a:t>Certain degree of detachment (in interface terms) between the elements  in the NA area (and more specifically, the graph nodes) and their counterparts on the map. </a:t>
            </a:r>
          </a:p>
          <a:p>
            <a:r>
              <a:rPr lang="en-US" altLang="zh-CN" sz="1100" dirty="0">
                <a:sym typeface="+mn-ea"/>
              </a:rPr>
              <a:t>Solution:  Creating a new visualization that allows spatial and network analysis to be performed using the same visual elements and areas of the screen</a:t>
            </a:r>
          </a:p>
        </p:txBody>
      </p:sp>
      <p:sp>
        <p:nvSpPr>
          <p:cNvPr id="17" name="剪去对角的矩形 16"/>
          <p:cNvSpPr/>
          <p:nvPr/>
        </p:nvSpPr>
        <p:spPr>
          <a:xfrm>
            <a:off x="1112520" y="4632960"/>
            <a:ext cx="150114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112520" y="4671060"/>
            <a:ext cx="2950845" cy="82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343140" y="1882140"/>
            <a:ext cx="3602355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r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Larger database</a:t>
            </a:r>
            <a:r>
              <a:rPr lang="zh-CN" altLang="en-US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697470" y="2959100"/>
            <a:ext cx="3286125" cy="657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algn="r"/>
            <a:r>
              <a:rPr lang="en-US" altLang="zh-CN" dirty="0">
                <a:sym typeface="+mn-ea"/>
              </a:rPr>
              <a:t>Solution: Clustering</a:t>
            </a:r>
          </a:p>
        </p:txBody>
      </p:sp>
      <p:sp>
        <p:nvSpPr>
          <p:cNvPr id="21" name="剪去对角的矩形 20"/>
          <p:cNvSpPr/>
          <p:nvPr/>
        </p:nvSpPr>
        <p:spPr>
          <a:xfrm>
            <a:off x="9501505" y="27603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7964805" y="2798445"/>
            <a:ext cx="2413635" cy="82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410960" y="3794125"/>
            <a:ext cx="4500245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r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Overlapping node</a:t>
            </a:r>
            <a:endParaRPr lang="zh-CN" altLang="en-US" sz="32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59370" y="4851400"/>
            <a:ext cx="3286125" cy="657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algn="r"/>
            <a:r>
              <a:rPr lang="en-US" altLang="zh-CN" sz="1200" dirty="0">
                <a:sym typeface="+mn-ea"/>
              </a:rPr>
              <a:t>Treatment of overlapping nodes in the graph has not been addressed yet</a:t>
            </a:r>
          </a:p>
          <a:p>
            <a:pPr algn="r"/>
            <a:r>
              <a:rPr lang="en-US" altLang="zh-CN" sz="1200" dirty="0">
                <a:sym typeface="+mn-ea"/>
              </a:rPr>
              <a:t>Possible solution : collision detection </a:t>
            </a:r>
          </a:p>
        </p:txBody>
      </p:sp>
      <p:sp>
        <p:nvSpPr>
          <p:cNvPr id="26" name="剪去对角的矩形 25"/>
          <p:cNvSpPr/>
          <p:nvPr/>
        </p:nvSpPr>
        <p:spPr>
          <a:xfrm>
            <a:off x="8902700" y="4652645"/>
            <a:ext cx="2013585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7947025" y="4705350"/>
            <a:ext cx="2964180" cy="381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32" grpId="0"/>
      <p:bldP spid="44" grpId="0"/>
      <p:bldP spid="37" grpId="0" animBg="1"/>
      <p:bldP spid="15" grpId="0"/>
      <p:bldP spid="16" grpId="0"/>
      <p:bldP spid="17" grpId="0" animBg="1"/>
      <p:bldP spid="19" grpId="0"/>
      <p:bldP spid="20" grpId="0"/>
      <p:bldP spid="21" grpId="0" animBg="1"/>
      <p:bldP spid="24" grpId="0"/>
      <p:bldP spid="25" grpId="0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undraw_my_password_re_ydq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2590800" y="2583815"/>
            <a:ext cx="9651365" cy="1330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5400" dirty="0">
                <a:solidFill>
                  <a:schemeClr val="accent4"/>
                </a:solidFill>
                <a:ea typeface="+mn-lt"/>
                <a:cs typeface="OPPOSans L" panose="00020600040101010101" charset="-122"/>
                <a:sym typeface="+mn-ea"/>
              </a:rPr>
              <a:t>Thank you for listening</a:t>
            </a:r>
            <a:endParaRPr lang="en-US" altLang="zh-CN" sz="54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16" name="图片 15" descr="undraw_portfolio_website_re_jsd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tape-145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511300" y="4720590"/>
            <a:ext cx="6499764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4.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Discussion &amp; Prediction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11300" y="1976120"/>
            <a:ext cx="4256405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1.Introduction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11300" y="2861945"/>
            <a:ext cx="644017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2.Related Work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（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Preparation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）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11300" y="3737610"/>
            <a:ext cx="4256405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3.Detail</a:t>
            </a:r>
          </a:p>
        </p:txBody>
      </p:sp>
      <p:pic>
        <p:nvPicPr>
          <p:cNvPr id="6" name="图片 5" descr="undraw_design_data_re_0s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825625" y="717550"/>
            <a:ext cx="2865754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rPr>
              <a:t>Content</a:t>
            </a:r>
            <a:r>
              <a:rPr lang="en-US" altLang="zh-CN" sz="48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剪去对角的矩形 16"/>
          <p:cNvSpPr/>
          <p:nvPr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31" name="剪去对角的矩形 30"/>
          <p:cNvSpPr/>
          <p:nvPr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剪去对角的矩形 33"/>
          <p:cNvSpPr/>
          <p:nvPr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剪去对角的矩形 36"/>
          <p:cNvSpPr/>
          <p:nvPr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PART-1</a:t>
            </a:r>
            <a:r>
              <a:rPr lang="en-US" altLang="zh-CN" sz="48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49237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Introduction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6" name="图片 5" descr="undraw_ideas_re_7tw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953952" y="2651760"/>
            <a:ext cx="2127250" cy="1158875"/>
          </a:xfrm>
          <a:prstGeom prst="rect">
            <a:avLst/>
          </a:prstGeom>
        </p:spPr>
      </p:pic>
      <p:pic>
        <p:nvPicPr>
          <p:cNvPr id="6" name="图片 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47914" y="2651760"/>
            <a:ext cx="2127250" cy="1158875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2044537" y="2662555"/>
            <a:ext cx="2127250" cy="1158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en-US" altLang="zh-CN" dirty="0">
                <a:ea typeface="+mj-lt"/>
              </a:rPr>
              <a:t>Goal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24" name="图片 23" descr="display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134" y="2674620"/>
            <a:ext cx="1228090" cy="110998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 descr="display 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7612" y="2670175"/>
            <a:ext cx="1350010" cy="112522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6" name="图片 25" descr="news paper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6964" y="2666365"/>
            <a:ext cx="1118235" cy="1118235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2218527" y="3799205"/>
            <a:ext cx="2096135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Dataset</a:t>
            </a:r>
            <a:endParaRPr lang="zh-CN" altLang="en-US" sz="32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26672" y="3788410"/>
            <a:ext cx="2255520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Target</a:t>
            </a:r>
            <a:endParaRPr lang="zh-CN" altLang="en-US" sz="32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63179" y="3788410"/>
            <a:ext cx="2181860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Task</a:t>
            </a:r>
            <a:endParaRPr lang="zh-CN" altLang="en-US" sz="32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2472" y="4704079"/>
            <a:ext cx="2252980" cy="134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The digitized version of the Historical Dictionary of Bavarian Dialects in Austria</a:t>
            </a:r>
            <a:endParaRPr lang="zh-CN" altLang="en-US" sz="16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954587" y="4693285"/>
            <a:ext cx="2152015" cy="1003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1. Scholars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2. General public</a:t>
            </a:r>
            <a:endParaRPr lang="zh-CN" altLang="en-US" sz="16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959344" y="4693285"/>
            <a:ext cx="2152015" cy="2033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1. Spatial-temporal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    analysis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2. Fast full-text  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    search 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3. Network Analysis</a:t>
            </a:r>
            <a:endParaRPr lang="zh-CN" altLang="en-US" sz="16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11656" y="1666875"/>
            <a:ext cx="8287002" cy="1003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A visual exploratory analysis tool for historical dictionaries of the Bavarian dialects in Austria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2" grpId="0"/>
      <p:bldP spid="33" grpId="0"/>
      <p:bldP spid="34" grpId="0"/>
      <p:bldP spid="44" grpId="0"/>
      <p:bldP spid="40" grpId="0"/>
      <p:bldP spid="4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Related Work</a:t>
            </a: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（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Preparation</a:t>
            </a: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）</a:t>
            </a:r>
            <a:endParaRPr lang="en-US" altLang="zh-CN" sz="60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3" name="图片 12" descr="undraw_instant_analysis_re_mid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524760"/>
            <a:ext cx="4419600" cy="340550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PART-2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en-US" altLang="zh-CN" dirty="0">
                <a:ea typeface="+mj-lt"/>
              </a:rPr>
              <a:t>Inspiration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98880" y="1807210"/>
            <a:ext cx="4063233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4"/>
                </a:solidFill>
                <a:ea typeface="+mn-lt"/>
                <a:cs typeface="+mn-lt"/>
              </a:rPr>
              <a:t>1. One of</a:t>
            </a:r>
            <a:r>
              <a:rPr lang="zh-CN" altLang="en-US" sz="2400" dirty="0">
                <a:solidFill>
                  <a:schemeClr val="accent4"/>
                </a:solidFill>
                <a:ea typeface="+mn-lt"/>
                <a:cs typeface="+mn-lt"/>
              </a:rPr>
              <a:t> </a:t>
            </a:r>
            <a:r>
              <a:rPr lang="en-US" altLang="zh-CN" sz="2400" dirty="0">
                <a:solidFill>
                  <a:schemeClr val="accent4"/>
                </a:solidFill>
                <a:ea typeface="+mn-lt"/>
                <a:cs typeface="+mn-lt"/>
              </a:rPr>
              <a:t>the first attempt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198880" y="2416175"/>
            <a:ext cx="3286125" cy="657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4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ad-hoc search</a:t>
            </a: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4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String search</a:t>
            </a:r>
          </a:p>
        </p:txBody>
      </p:sp>
      <p:pic>
        <p:nvPicPr>
          <p:cNvPr id="22" name="图片 21" descr="undraw_ideas_flow_re_bme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4595" y="2192020"/>
            <a:ext cx="2218690" cy="3142615"/>
          </a:xfrm>
          <a:prstGeom prst="rect">
            <a:avLst/>
          </a:prstGeom>
          <a:effectLst>
            <a:outerShdw blurRad="101600" dist="381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198880" y="3152775"/>
            <a:ext cx="3602355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2. John &amp; </a:t>
            </a:r>
            <a:r>
              <a:rPr lang="en-US" altLang="zh-CN" sz="2400" dirty="0" err="1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Jaehnichen</a:t>
            </a:r>
            <a:endParaRPr lang="en-US" altLang="zh-CN" sz="24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8880" y="3761740"/>
            <a:ext cx="3286125" cy="657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>
                <a:sym typeface="+mn-ea"/>
              </a:rPr>
              <a:t>Deal with the text-base material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98880" y="4530725"/>
            <a:ext cx="3602355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3. EMNON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8880" y="5139690"/>
            <a:ext cx="3286125" cy="657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>
                <a:sym typeface="+mn-ea"/>
              </a:rPr>
              <a:t>Visual analysis + Social network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01865" y="1807210"/>
            <a:ext cx="3602355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r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4. Bernard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651115" y="2416175"/>
            <a:ext cx="3286125" cy="657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algn="r"/>
            <a:r>
              <a:rPr lang="en-US" altLang="zh-CN" dirty="0">
                <a:sym typeface="+mn-ea"/>
              </a:rPr>
              <a:t>An overview visualization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01865" y="3152775"/>
            <a:ext cx="3602355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r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5. Mayer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51115" y="3761740"/>
            <a:ext cx="3286125" cy="657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algn="r"/>
            <a:r>
              <a:rPr lang="en-US" altLang="zh-CN" dirty="0">
                <a:sym typeface="+mn-ea"/>
              </a:rPr>
              <a:t>Network analysis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01865" y="4530725"/>
            <a:ext cx="4614090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r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6. Famous Quotes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51115" y="5139689"/>
            <a:ext cx="3286125" cy="13876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algn="r"/>
            <a:r>
              <a:rPr lang="en-US" altLang="zh-CN" dirty="0">
                <a:sym typeface="+mn-ea"/>
              </a:rPr>
              <a:t>Analyze first, show the important, zoom, filter and analyze further, then details on demand</a:t>
            </a:r>
          </a:p>
          <a:p>
            <a:pPr algn="r"/>
            <a:r>
              <a:rPr lang="en-US" altLang="zh-CN" dirty="0">
                <a:sym typeface="+mn-ea"/>
              </a:rPr>
              <a:t>(Workflow)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32" grpId="0"/>
      <p:bldP spid="44" grpId="0"/>
      <p:bldP spid="2" grpId="0"/>
      <p:bldP spid="3" grpId="0"/>
      <p:bldP spid="5" grpId="0"/>
      <p:bldP spid="6" grpId="0"/>
      <p:bldP spid="7" grpId="0"/>
      <p:bldP spid="8" grpId="0"/>
      <p:bldP spid="10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Detail——</a:t>
            </a:r>
            <a:r>
              <a:rPr lang="en-US" altLang="zh-CN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7" name="图片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PART-3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D302CD-57B1-4974-3D1F-08112A666725}"/>
              </a:ext>
            </a:extLst>
          </p:cNvPr>
          <p:cNvSpPr txBox="1"/>
          <p:nvPr/>
        </p:nvSpPr>
        <p:spPr>
          <a:xfrm>
            <a:off x="6316345" y="4014784"/>
            <a:ext cx="3565585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chemeClr val="accent3"/>
                </a:solidFill>
              </a:rPr>
              <a:t>1. Pilot visualization tool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chemeClr val="accent3"/>
                </a:solidFill>
              </a:rPr>
              <a:t>2. Application</a:t>
            </a:r>
            <a:endParaRPr lang="zh-CN" altLang="en-US" sz="20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8406765" y="2800278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5145405" y="28117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868805" y="28117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4389" y="0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3600" dirty="0">
                <a:solidFill>
                  <a:schemeClr val="accent3"/>
                </a:solidFill>
              </a:rPr>
              <a:t>Pilot visualization tool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227644" y="3162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253" y="5438763"/>
            <a:ext cx="2700655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 Four Views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6802" y="6290933"/>
            <a:ext cx="5549197" cy="397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only three are made available from the beginning to the user</a:t>
            </a:r>
            <a:endParaRPr lang="zh-CN" altLang="en-US" sz="14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011F355-3BC1-9EF4-C252-6E749469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7" y="1567815"/>
            <a:ext cx="7699527" cy="38709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CBC9D4-943A-13CE-419B-4CF2E9C7B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668" y="116240"/>
            <a:ext cx="3817116" cy="249566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2DEBDAB-087F-148B-A1C5-91A23458E099}"/>
              </a:ext>
            </a:extLst>
          </p:cNvPr>
          <p:cNvSpPr txBox="1"/>
          <p:nvPr/>
        </p:nvSpPr>
        <p:spPr>
          <a:xfrm>
            <a:off x="8158165" y="2733856"/>
            <a:ext cx="3429135" cy="795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View 1</a:t>
            </a:r>
            <a:r>
              <a:rPr lang="zh-CN" altLang="en-US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：</a:t>
            </a:r>
            <a:r>
              <a:rPr lang="en-US" altLang="zh-CN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Spatial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B8E882-97C2-B7A0-D419-E9A1A459E05C}"/>
              </a:ext>
            </a:extLst>
          </p:cNvPr>
          <p:cNvSpPr txBox="1"/>
          <p:nvPr/>
        </p:nvSpPr>
        <p:spPr>
          <a:xfrm>
            <a:off x="8455546" y="3219716"/>
            <a:ext cx="3817116" cy="5270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Supports the panning, zooming and filtering by selecting specific visual elements on the map</a:t>
            </a:r>
            <a:endParaRPr lang="zh-CN" altLang="en-US" sz="11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0823FC7-A817-028F-6FEB-ECBE3E781778}"/>
              </a:ext>
            </a:extLst>
          </p:cNvPr>
          <p:cNvSpPr txBox="1"/>
          <p:nvPr/>
        </p:nvSpPr>
        <p:spPr>
          <a:xfrm>
            <a:off x="8158166" y="3605236"/>
            <a:ext cx="3429135" cy="795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View 2</a:t>
            </a:r>
            <a:r>
              <a:rPr lang="zh-CN" altLang="en-US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：</a:t>
            </a:r>
            <a:r>
              <a:rPr lang="en-US" altLang="zh-CN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Timeline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AD1DC63-1850-4FCB-799C-D561E28C7CF6}"/>
              </a:ext>
            </a:extLst>
          </p:cNvPr>
          <p:cNvSpPr txBox="1"/>
          <p:nvPr/>
        </p:nvSpPr>
        <p:spPr>
          <a:xfrm>
            <a:off x="8455546" y="4097809"/>
            <a:ext cx="4402491" cy="2618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Link to the spatial view, represent temporal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information</a:t>
            </a:r>
            <a:endParaRPr lang="zh-CN" altLang="en-US" sz="11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D65DFFD-C0E5-92B0-380F-C21D3849B45A}"/>
              </a:ext>
            </a:extLst>
          </p:cNvPr>
          <p:cNvSpPr txBox="1"/>
          <p:nvPr/>
        </p:nvSpPr>
        <p:spPr>
          <a:xfrm>
            <a:off x="8158165" y="4434697"/>
            <a:ext cx="4223228" cy="795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View 3</a:t>
            </a:r>
            <a:r>
              <a:rPr lang="zh-CN" altLang="en-US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：</a:t>
            </a:r>
            <a:r>
              <a:rPr lang="en-US" altLang="zh-CN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Textual search bar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2ADFEC0-AD46-4A76-18CC-D3C510B99E74}"/>
              </a:ext>
            </a:extLst>
          </p:cNvPr>
          <p:cNvSpPr txBox="1"/>
          <p:nvPr/>
        </p:nvSpPr>
        <p:spPr>
          <a:xfrm>
            <a:off x="8474560" y="5006594"/>
            <a:ext cx="3717440" cy="5151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Collect the text queries performed by the user Filtering is performed on each user keystroke</a:t>
            </a:r>
            <a:endParaRPr lang="zh-CN" altLang="en-US" sz="11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2CC42EF-2113-4063-ED08-213C91341C19}"/>
              </a:ext>
            </a:extLst>
          </p:cNvPr>
          <p:cNvSpPr txBox="1"/>
          <p:nvPr/>
        </p:nvSpPr>
        <p:spPr>
          <a:xfrm>
            <a:off x="8151438" y="5328777"/>
            <a:ext cx="4233096" cy="795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View 4</a:t>
            </a:r>
            <a:r>
              <a:rPr lang="zh-CN" altLang="en-US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：</a:t>
            </a:r>
            <a:r>
              <a:rPr lang="en-US" altLang="zh-CN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 Network analysis 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821081D-AE66-40C0-4462-59BDC392CA47}"/>
              </a:ext>
            </a:extLst>
          </p:cNvPr>
          <p:cNvSpPr txBox="1"/>
          <p:nvPr/>
        </p:nvSpPr>
        <p:spPr>
          <a:xfrm>
            <a:off x="6000750" y="5885521"/>
            <a:ext cx="6191250" cy="9176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This view relates to timeline and textual search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The top view —— a modified force directed graph that represents lemma co-occurrences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The bottom view——sorts such occurrences in numerical order for an specific lemma, depending on its role withing the words (prefix or lexeme)</a:t>
            </a:r>
            <a:endParaRPr lang="zh-CN" altLang="en-US" sz="11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7" grpId="0"/>
      <p:bldP spid="11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8406765" y="28117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5145405" y="28117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868805" y="28117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4389" y="0"/>
            <a:ext cx="71716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3600" dirty="0">
                <a:solidFill>
                  <a:schemeClr val="accent3"/>
                </a:solidFill>
              </a:rPr>
              <a:t>Pilot visualization tool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227644" y="3162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0062" y="1050925"/>
            <a:ext cx="3557588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Co-occurrences</a:t>
            </a:r>
            <a:endParaRPr lang="zh-CN" altLang="en-US" sz="32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0750" y="3779728"/>
            <a:ext cx="7315517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A search engine for the dictionaries</a:t>
            </a:r>
            <a:endParaRPr lang="en-US" altLang="zh-CN" sz="32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3115" y="4506383"/>
            <a:ext cx="10200352" cy="179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Key features: Full-text search &amp; Web-ready piece of software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——chose Apache-licensed </a:t>
            </a:r>
            <a:r>
              <a:rPr lang="en-US" altLang="zh-CN" sz="1400" dirty="0" err="1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ElasticSearch</a:t>
            </a:r>
            <a:r>
              <a:rPr lang="en-US" altLang="zh-CN" sz="1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 documental search engine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Advantages: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1. Adapt very well to work in a web environment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2. A suitable solution for indexing and querying our data, compare with other DH practitioners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3. Offer the possibility to obtain summaries of the response data sets by using aggregations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——the common tasks of querying data and obtaining summaries performed substantially faster in comparison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03A276B-D02E-0210-BD2D-239AE4833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798325"/>
            <a:ext cx="9007751" cy="1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1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5" grpId="0"/>
      <p:bldP spid="8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FFFFFF"/>
      </a:dk1>
      <a:lt1>
        <a:srgbClr val="EFEFEF"/>
      </a:lt1>
      <a:dk2>
        <a:srgbClr val="FFFFFF"/>
      </a:dk2>
      <a:lt2>
        <a:srgbClr val="EFEFEF"/>
      </a:lt2>
      <a:accent1>
        <a:srgbClr val="86C1C1"/>
      </a:accent1>
      <a:accent2>
        <a:srgbClr val="FFFFFF"/>
      </a:accent2>
      <a:accent3>
        <a:srgbClr val="000000"/>
      </a:accent3>
      <a:accent4>
        <a:srgbClr val="363636"/>
      </a:accent4>
      <a:accent5>
        <a:srgbClr val="6C6C6C"/>
      </a:accent5>
      <a:accent6>
        <a:srgbClr val="F1F0EB"/>
      </a:accent6>
      <a:hlink>
        <a:srgbClr val="F1F0EB"/>
      </a:hlink>
      <a:folHlink>
        <a:srgbClr val="F1F0EB"/>
      </a:folHlink>
    </a:clrScheme>
    <a:fontScheme name="自定义 2">
      <a:majorFont>
        <a:latin typeface="OPPOSans R"/>
        <a:ea typeface="OPPOSans R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681</Words>
  <Application>Microsoft Office PowerPoint</Application>
  <PresentationFormat>宽屏</PresentationFormat>
  <Paragraphs>106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OPPOSans L</vt:lpstr>
      <vt:lpstr>OPPOSans R</vt:lpstr>
      <vt:lpstr>思源黑体 Light</vt:lpstr>
      <vt:lpstr>思源黑体 Regular</vt:lpstr>
      <vt:lpstr>Arial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樊力</cp:lastModifiedBy>
  <cp:revision>234</cp:revision>
  <dcterms:created xsi:type="dcterms:W3CDTF">2019-06-19T02:08:00Z</dcterms:created>
  <dcterms:modified xsi:type="dcterms:W3CDTF">2022-06-23T13:04:47Z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5838355121E449339987D0D6F8DB271D</vt:lpwstr>
  </property>
</Properties>
</file>